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57" r:id="rId3"/>
    <p:sldId id="260" r:id="rId4"/>
    <p:sldId id="262" r:id="rId5"/>
    <p:sldId id="263" r:id="rId6"/>
    <p:sldId id="261" r:id="rId7"/>
    <p:sldId id="264" r:id="rId8"/>
    <p:sldId id="256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3" r:id="rId17"/>
    <p:sldId id="274" r:id="rId18"/>
    <p:sldId id="272" r:id="rId19"/>
    <p:sldId id="279" r:id="rId20"/>
    <p:sldId id="276" r:id="rId21"/>
    <p:sldId id="277" r:id="rId22"/>
    <p:sldId id="280" r:id="rId23"/>
    <p:sldId id="278" r:id="rId24"/>
    <p:sldId id="281" r:id="rId25"/>
    <p:sldId id="282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679C-E97D-4553-B229-16248DAB67A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A16BC-0ECF-4631-B56D-9E132B9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E1BE650-5273-49BC-859D-111057DE3A64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A01999-5F30-4617-9C6E-ACA3A933565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5D0441D-B4F1-41E6-B685-1EB79D9768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png"/><Relationship Id="rId7" Type="http://schemas.openxmlformats.org/officeDocument/2006/relationships/image" Target="../media/image32.jpeg"/><Relationship Id="rId12" Type="http://schemas.openxmlformats.org/officeDocument/2006/relationships/image" Target="../media/image4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0.jpeg"/><Relationship Id="rId5" Type="http://schemas.openxmlformats.org/officeDocument/2006/relationships/image" Target="../media/image29.png"/><Relationship Id="rId10" Type="http://schemas.openxmlformats.org/officeDocument/2006/relationships/image" Target="../media/image35.jpeg"/><Relationship Id="rId4" Type="http://schemas.openxmlformats.org/officeDocument/2006/relationships/image" Target="../media/image28.pn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Научно-практическая конференция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04542"/>
            <a:ext cx="4104456" cy="190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epilepsy.su/wp-content/uploads/2015/11/8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6" y="2801485"/>
            <a:ext cx="20494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7160"/>
            <a:ext cx="1586753" cy="10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D:\Фото детей_ЗУБОВА\Санина Анна Анатольевна,учитель нач.классов ГОУ НОШ 1702 г.Москвы Эврика! На фото 3 а класс вовремя выполнения самостоятельной работ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7977" r="41015" b="43274"/>
          <a:stretch/>
        </p:blipFill>
        <p:spPr bwMode="auto">
          <a:xfrm>
            <a:off x="6084168" y="4716995"/>
            <a:ext cx="1397830" cy="1512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8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0224" y="5949280"/>
            <a:ext cx="8153351" cy="535149"/>
            <a:chOff x="452424" y="5998897"/>
            <a:chExt cx="7553550" cy="44271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72" b="-1510"/>
            <a:stretch/>
          </p:blipFill>
          <p:spPr bwMode="auto">
            <a:xfrm>
              <a:off x="683568" y="6014938"/>
              <a:ext cx="897581" cy="426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/>
            <a:stretch/>
          </p:blipFill>
          <p:spPr bwMode="auto">
            <a:xfrm>
              <a:off x="2051720" y="6011763"/>
              <a:ext cx="5718969" cy="4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1" r="84869" b="-1"/>
            <a:stretch/>
          </p:blipFill>
          <p:spPr bwMode="auto">
            <a:xfrm>
              <a:off x="1581149" y="6011763"/>
              <a:ext cx="470571" cy="4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1" r="84869" b="-1"/>
            <a:stretch/>
          </p:blipFill>
          <p:spPr bwMode="auto">
            <a:xfrm>
              <a:off x="7770689" y="6011763"/>
              <a:ext cx="235285" cy="4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1" r="84869" b="-1"/>
            <a:stretch/>
          </p:blipFill>
          <p:spPr bwMode="auto">
            <a:xfrm>
              <a:off x="452424" y="6011763"/>
              <a:ext cx="235286" cy="4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7" descr="Logo_CSD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736" y="5998897"/>
              <a:ext cx="336711" cy="42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 bwMode="auto">
          <a:xfrm>
            <a:off x="280739" y="332656"/>
            <a:ext cx="8479085" cy="14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60" name="Прямоугольник 4"/>
          <p:cNvSpPr>
            <a:spLocks noChangeArrowheads="1"/>
          </p:cNvSpPr>
          <p:nvPr/>
        </p:nvSpPr>
        <p:spPr bwMode="auto">
          <a:xfrm>
            <a:off x="502081" y="1772816"/>
            <a:ext cx="5751835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sz="2000" b="1" dirty="0" smtClean="0">
                <a:latin typeface="Arial" pitchFamily="34" charset="0"/>
              </a:rPr>
              <a:t> </a:t>
            </a:r>
            <a:r>
              <a:rPr lang="ru-RU" altLang="ru-RU" sz="2400" b="1" dirty="0" smtClean="0">
                <a:latin typeface="Arial" pitchFamily="34" charset="0"/>
              </a:rPr>
              <a:t>Участие </a:t>
            </a:r>
            <a:r>
              <a:rPr lang="ru-RU" altLang="ru-RU" sz="2400" dirty="0" smtClean="0">
                <a:latin typeface="Arial" pitchFamily="34" charset="0"/>
              </a:rPr>
              <a:t>наших педагогов </a:t>
            </a:r>
            <a:r>
              <a:rPr lang="ru-RU" altLang="ru-RU" sz="2400" b="1" dirty="0" smtClean="0">
                <a:latin typeface="Arial" pitchFamily="34" charset="0"/>
              </a:rPr>
              <a:t>в Международном педагогическом конкурсе «Учу учиться»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sz="2400" dirty="0">
                <a:latin typeface="Arial" pitchFamily="34" charset="0"/>
              </a:rPr>
              <a:t>Н</a:t>
            </a:r>
            <a:r>
              <a:rPr lang="ru-RU" altLang="ru-RU" sz="2400" dirty="0" smtClean="0">
                <a:latin typeface="Arial" pitchFamily="34" charset="0"/>
              </a:rPr>
              <a:t>аша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</a:rPr>
              <a:t>образовательная организация </a:t>
            </a:r>
            <a:r>
              <a:rPr lang="ru-RU" altLang="ru-RU" sz="2400" dirty="0" smtClean="0">
                <a:latin typeface="Arial" pitchFamily="34" charset="0"/>
              </a:rPr>
              <a:t>получила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sz="2400" dirty="0" smtClean="0">
                <a:latin typeface="Arial" pitchFamily="34" charset="0"/>
              </a:rPr>
              <a:t>Сертификат участника.</a:t>
            </a:r>
            <a:endParaRPr lang="ru-RU" altLang="ru-RU" sz="2400" dirty="0">
              <a:latin typeface="Arial" pitchFamily="34" charset="0"/>
            </a:endParaRPr>
          </a:p>
        </p:txBody>
      </p:sp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502081" y="4212568"/>
            <a:ext cx="803612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  <a:t>Наши достижения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latin typeface="Arial" pitchFamily="34" charset="0"/>
              </a:rPr>
              <a:t>Учителя </a:t>
            </a:r>
            <a:r>
              <a:rPr lang="ru-RU" altLang="ru-RU" sz="2400" dirty="0" smtClean="0">
                <a:latin typeface="Arial" pitchFamily="34" charset="0"/>
              </a:rPr>
              <a:t>нашей школы</a:t>
            </a:r>
            <a:r>
              <a:rPr lang="ru-RU" altLang="ru-RU" sz="2400" b="1" dirty="0" smtClean="0">
                <a:latin typeface="Arial" pitchFamily="34" charset="0"/>
              </a:rPr>
              <a:t>, стали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latin typeface="Arial" pitchFamily="34" charset="0"/>
              </a:rPr>
              <a:t> </a:t>
            </a:r>
            <a:r>
              <a:rPr lang="ru-RU" altLang="ru-RU" sz="2000" b="1" dirty="0" smtClean="0">
                <a:latin typeface="Arial" pitchFamily="34" charset="0"/>
              </a:rPr>
              <a:t>                        </a:t>
            </a:r>
            <a:r>
              <a:rPr lang="ru-RU" altLang="ru-RU" sz="2800" b="1" dirty="0" smtClean="0">
                <a:latin typeface="Arial" pitchFamily="34" charset="0"/>
              </a:rPr>
              <a:t>победителями</a:t>
            </a:r>
            <a:r>
              <a:rPr lang="ru-RU" altLang="ru-RU" sz="2000" b="1" dirty="0" smtClean="0">
                <a:latin typeface="Arial" pitchFamily="34" charset="0"/>
              </a:rPr>
              <a:t> </a:t>
            </a:r>
            <a:r>
              <a:rPr lang="ru-RU" altLang="ru-RU" sz="2400" b="1" dirty="0" smtClean="0">
                <a:latin typeface="Arial" pitchFamily="34" charset="0"/>
              </a:rPr>
              <a:t>конкурса</a:t>
            </a:r>
            <a:r>
              <a:rPr lang="ru-RU" altLang="ru-RU" sz="2400" dirty="0">
                <a:latin typeface="Arial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dirty="0">
              <a:latin typeface="Arial" pitchFamily="34" charset="0"/>
            </a:endParaRPr>
          </a:p>
        </p:txBody>
      </p:sp>
      <p:grpSp>
        <p:nvGrpSpPr>
          <p:cNvPr id="31757" name="Group 7"/>
          <p:cNvGrpSpPr>
            <a:grpSpLocks/>
          </p:cNvGrpSpPr>
          <p:nvPr/>
        </p:nvGrpSpPr>
        <p:grpSpPr bwMode="auto">
          <a:xfrm>
            <a:off x="5560226" y="2132856"/>
            <a:ext cx="3079292" cy="2972264"/>
            <a:chOff x="6005092" y="1489430"/>
            <a:chExt cx="2623934" cy="2775031"/>
          </a:xfrm>
        </p:grpSpPr>
        <p:pic>
          <p:nvPicPr>
            <p:cNvPr id="3175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092" y="1489430"/>
              <a:ext cx="1256192" cy="177540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329" y="2472488"/>
              <a:ext cx="1233697" cy="1791973"/>
            </a:xfrm>
            <a:prstGeom prst="rect">
              <a:avLst/>
            </a:prstGeom>
            <a:noFill/>
            <a:ln w="9525">
              <a:solidFill>
                <a:srgbClr val="0000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8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48880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читель географии</a:t>
            </a:r>
          </a:p>
          <a:p>
            <a:r>
              <a:rPr lang="ru-RU" sz="2400" dirty="0" smtClean="0"/>
              <a:t> </a:t>
            </a:r>
            <a:r>
              <a:rPr lang="ru-RU" sz="3600" b="1" dirty="0" smtClean="0"/>
              <a:t>Земская Лариса Анатольевна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учителя начальных классов</a:t>
            </a:r>
          </a:p>
          <a:p>
            <a:r>
              <a:rPr lang="ru-RU" sz="2400" dirty="0" smtClean="0"/>
              <a:t>     </a:t>
            </a:r>
            <a:r>
              <a:rPr lang="ru-RU" sz="3200" b="1" dirty="0" smtClean="0"/>
              <a:t>Петренко </a:t>
            </a:r>
            <a:r>
              <a:rPr lang="ru-RU" sz="3200" b="1" dirty="0"/>
              <a:t>О</a:t>
            </a:r>
            <a:r>
              <a:rPr lang="ru-RU" sz="3200" b="1" dirty="0" smtClean="0"/>
              <a:t>льга Юрьевна   и </a:t>
            </a:r>
          </a:p>
          <a:p>
            <a:r>
              <a:rPr lang="ru-RU" sz="3200" b="1" dirty="0" smtClean="0"/>
              <a:t>         Петрова </a:t>
            </a:r>
            <a:r>
              <a:rPr lang="ru-RU" sz="3200" b="1" dirty="0"/>
              <a:t>О</a:t>
            </a:r>
            <a:r>
              <a:rPr lang="ru-RU" sz="3200" b="1" dirty="0" smtClean="0"/>
              <a:t>льга Николаевна </a:t>
            </a:r>
            <a:r>
              <a:rPr lang="ru-RU" sz="2400" dirty="0" smtClean="0"/>
              <a:t>– 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победители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b="1" dirty="0">
                <a:solidFill>
                  <a:srgbClr val="FF0000"/>
                </a:solidFill>
              </a:rPr>
              <a:t>IV Международного педагогического конкурса «Учу учиться»</a:t>
            </a:r>
            <a:r>
              <a:rPr lang="ru-RU" sz="32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 bwMode="auto">
          <a:xfrm>
            <a:off x="167565" y="476672"/>
            <a:ext cx="8479085" cy="14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17514"/>
              </p:ext>
            </p:extLst>
          </p:nvPr>
        </p:nvGraphicFramePr>
        <p:xfrm>
          <a:off x="539552" y="1844824"/>
          <a:ext cx="7344816" cy="382497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5256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566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566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Выражаем вам благодарность за высокий профессионализм и творчество в выстраивании открытого и плодотворного взаимодействия!</a:t>
                      </a:r>
                      <a:endParaRPr lang="ru-RU" sz="24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Приглашаем Вас на торжественный прием победителей IV Международного педагогического конкурса «Учу учиться», который состоится в Москве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сентября 2018 года*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Второго Всероссийского форума инновационной методической сети «Учусь учиться» </a:t>
                      </a:r>
                      <a:endParaRPr lang="ru-RU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56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proxy.imgsmail.ru/?email=petrova.olganikolaevna%40mail.ru&amp;e=1543669864&amp;h=mo3RrghlGEoNjxUhEdnifw&amp;url171=YnVja2V0Lm1sY2RuLmNvbS9hLzc0Mi83NDI5ODUvaW1hZ2VzL2JhNDkxZTBiYTc3ODBiYzA2YjBiZGMzYmVmZWNkOWUzYTg1NmNjYmYucG5nL2UxODY4MzJjZGRjNmNhY2U1NjQ3NmFkYTZlMGZkMWFkNWE5OWNiNWYucG5n&amp;is_http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286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фото с Форума в Москве\_MG_0271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8237" b="7772"/>
          <a:stretch/>
        </p:blipFill>
        <p:spPr bwMode="auto">
          <a:xfrm>
            <a:off x="363426" y="332656"/>
            <a:ext cx="3664619" cy="22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фото с Форума в Москве\_MG_0281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4150" r="28277" b="11007"/>
          <a:stretch/>
        </p:blipFill>
        <p:spPr bwMode="auto">
          <a:xfrm>
            <a:off x="2555776" y="2852936"/>
            <a:ext cx="590465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5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Desktop\1\IMG_20180917_1448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742"/>
            <a:ext cx="3870325" cy="29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:\фото с Форума в Москве\_MG_0450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0" t="7176" r="14890" b="-7176"/>
          <a:stretch/>
        </p:blipFill>
        <p:spPr bwMode="auto">
          <a:xfrm>
            <a:off x="2844360" y="3293397"/>
            <a:ext cx="5328040" cy="356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5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фото с Форума в Москве\_MG_0804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879" r="11201" b="16623"/>
          <a:stretch/>
        </p:blipFill>
        <p:spPr bwMode="auto">
          <a:xfrm>
            <a:off x="899592" y="239842"/>
            <a:ext cx="7632848" cy="628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«ОДИН ДЕНЬ ИЗ ЖИЗНИ ОБРАЗОВАТЕЛЬНОЙ ОРГАНИЗАЦИИ В ТДМ»</a:t>
            </a:r>
            <a:endParaRPr lang="ru-RU" alt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 flipV="1">
            <a:off x="2351088" y="117475"/>
            <a:ext cx="6683375" cy="107950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-1" y="116632"/>
            <a:ext cx="2304000" cy="108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25B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49500" y="242888"/>
            <a:ext cx="668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lvl="1" indent="-285750" algn="ctr"/>
            <a:r>
              <a:rPr lang="ru-RU" altLang="ru-RU" sz="2000" b="1">
                <a:solidFill>
                  <a:srgbClr val="FF66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9464" name="Picture 2" descr="C:\Users\sony\Desktop\Documents\ЛОГО_БЛАНКИ\ЛОГО 2015\Logo-NOU_0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42888"/>
            <a:ext cx="639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63" y="1595438"/>
            <a:ext cx="8353425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pic>
        <p:nvPicPr>
          <p:cNvPr id="1946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24013"/>
            <a:ext cx="2100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3"/>
          <p:cNvSpPr>
            <a:spLocks noChangeArrowheads="1"/>
          </p:cNvSpPr>
          <p:nvPr/>
        </p:nvSpPr>
        <p:spPr bwMode="auto">
          <a:xfrm>
            <a:off x="2376488" y="1624013"/>
            <a:ext cx="658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B050"/>
                </a:solidFill>
                <a:latin typeface="Arial" pitchFamily="34" charset="0"/>
              </a:rPr>
              <a:t>ВСЕРОССИЙСКИЙ ФЕСТИВАЛЬ</a:t>
            </a:r>
          </a:p>
        </p:txBody>
      </p:sp>
      <p:pic>
        <p:nvPicPr>
          <p:cNvPr id="1946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9144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925" y="2638425"/>
            <a:ext cx="8520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863D"/>
                </a:solidFill>
                <a:latin typeface="Arial" panose="020B0604020202020204" pitchFamily="34" charset="0"/>
              </a:rPr>
              <a:t> </a:t>
            </a:r>
            <a:r>
              <a:rPr lang="ru-RU" b="1" spc="30" dirty="0">
                <a:solidFill>
                  <a:srgbClr val="0070C0"/>
                </a:solidFill>
                <a:latin typeface="Arial" pitchFamily="34" charset="0"/>
                <a:cs typeface="Arial" charset="0"/>
              </a:rPr>
              <a:t>«ОДИН ДЕНЬ ИЗ ЖИЗНИ ОБРАЗОВАТЕЛЬНОЙ ОРГАНИЗАЦИИ</a:t>
            </a:r>
          </a:p>
          <a:p>
            <a:pPr algn="ctr">
              <a:defRPr/>
            </a:pPr>
            <a:r>
              <a:rPr lang="ru-RU" b="1" spc="30" dirty="0">
                <a:solidFill>
                  <a:srgbClr val="0070C0"/>
                </a:solidFill>
                <a:latin typeface="Arial" pitchFamily="34" charset="0"/>
                <a:cs typeface="Arial" charset="0"/>
              </a:rPr>
              <a:t>В ТЕХНОЛОГИИ ДЕЯТЕЛЬНОСТНОГО МЕТОДА»</a:t>
            </a:r>
          </a:p>
        </p:txBody>
      </p:sp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308350"/>
            <a:ext cx="1371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8013" y="3284538"/>
            <a:ext cx="2847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30" dirty="0">
                <a:solidFill>
                  <a:srgbClr val="FF6600"/>
                </a:solidFill>
                <a:latin typeface="Arial" pitchFamily="34" charset="0"/>
                <a:cs typeface="Arial" charset="0"/>
              </a:rPr>
              <a:t>15 НОЯБРЯ 2018 ГОДА</a:t>
            </a:r>
          </a:p>
        </p:txBody>
      </p:sp>
      <p:sp>
        <p:nvSpPr>
          <p:cNvPr id="19472" name="Прямоугольник 6"/>
          <p:cNvSpPr>
            <a:spLocks noChangeArrowheads="1"/>
          </p:cNvSpPr>
          <p:nvPr/>
        </p:nvSpPr>
        <p:spPr bwMode="auto">
          <a:xfrm>
            <a:off x="1612900" y="3706813"/>
            <a:ext cx="631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Arial" pitchFamily="34" charset="0"/>
              </a:rPr>
              <a:t>ВСЕ МЕРОПРИЯТИЯ В ЭТОТ ДЕНЬ ОТКРЫТЫЕ </a:t>
            </a:r>
            <a:r>
              <a:rPr lang="ru-RU" altLang="ru-RU" sz="2000" dirty="0">
                <a:latin typeface="Arial" pitchFamily="34" charset="0"/>
              </a:rPr>
              <a:t> </a:t>
            </a:r>
          </a:p>
        </p:txBody>
      </p:sp>
      <p:pic>
        <p:nvPicPr>
          <p:cNvPr id="32" name="Picture 19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8" y="3186489"/>
            <a:ext cx="944883" cy="8644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Рисунок 23" descr="http://www.sosinphoto.com/ASSETS-CONTENT/uploads/2016/06/0004-Opalikha-school-les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307013"/>
            <a:ext cx="1628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4" descr="https://besmart.kz/media/events/images/323/161562.jpg.633x370_q100_crop-smar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305425"/>
            <a:ext cx="16541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Рисунок 25" descr="https://mpitoys.ru/upload/iblock/b6c/b6c683230e6b1a902debab273bb154c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305425"/>
            <a:ext cx="165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6" descr="https://s8.hostingkartinok.com/uploads/images/2018/04/66917f6a5d405ae66475bb40b4a3f65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321300"/>
            <a:ext cx="1671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27" descr="http://www.chtotib.ru/upload/447e25c54f7b9df2428b822962f92dd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321300"/>
            <a:ext cx="1768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 flipV="1">
            <a:off x="2293938" y="115888"/>
            <a:ext cx="6834187" cy="10795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81" name="Text Box 5"/>
          <p:cNvSpPr txBox="1">
            <a:spLocks noChangeArrowheads="1"/>
          </p:cNvSpPr>
          <p:nvPr/>
        </p:nvSpPr>
        <p:spPr bwMode="auto">
          <a:xfrm>
            <a:off x="2349500" y="276225"/>
            <a:ext cx="6684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НОУ ДПО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 «Институт системно-деятельностной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426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«ОДИН ДЕНЬ ИЗ ЖИЗНИ ОБРАЗОВАТЕЛЬНОЙ ОРГАНИЗАЦИИ В ТДМ»</a:t>
            </a:r>
            <a:endParaRPr lang="ru-RU" alt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 flipV="1">
            <a:off x="2351088" y="117475"/>
            <a:ext cx="6683375" cy="107950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-1" y="116632"/>
            <a:ext cx="2304000" cy="108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25B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49500" y="242888"/>
            <a:ext cx="668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lvl="1" indent="-285750" algn="ctr"/>
            <a:r>
              <a:rPr lang="ru-RU" altLang="ru-RU" sz="2000" b="1">
                <a:solidFill>
                  <a:srgbClr val="FF66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9464" name="Picture 2" descr="C:\Users\sony\Desktop\Documents\ЛОГО_БЛАНКИ\ЛОГО 2015\Logo-NOU_0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42888"/>
            <a:ext cx="639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63" y="1595438"/>
            <a:ext cx="8353425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pic>
        <p:nvPicPr>
          <p:cNvPr id="1946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24013"/>
            <a:ext cx="2100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3"/>
          <p:cNvSpPr>
            <a:spLocks noChangeArrowheads="1"/>
          </p:cNvSpPr>
          <p:nvPr/>
        </p:nvSpPr>
        <p:spPr bwMode="auto">
          <a:xfrm>
            <a:off x="2376488" y="1624013"/>
            <a:ext cx="658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B050"/>
                </a:solidFill>
                <a:latin typeface="Arial" pitchFamily="34" charset="0"/>
              </a:rPr>
              <a:t>ВСЕРОССИЙСКИЙ ФЕСТИВАЛЬ</a:t>
            </a:r>
          </a:p>
        </p:txBody>
      </p:sp>
      <p:pic>
        <p:nvPicPr>
          <p:cNvPr id="1946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9144000" cy="24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925" y="2638425"/>
            <a:ext cx="852011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863D"/>
                </a:solidFill>
                <a:latin typeface="Arial" panose="020B0604020202020204" pitchFamily="34" charset="0"/>
              </a:rPr>
              <a:t> </a:t>
            </a:r>
            <a:r>
              <a:rPr lang="ru-RU" sz="2400" dirty="0"/>
              <a:t>В нём приняли участие </a:t>
            </a:r>
            <a:r>
              <a:rPr lang="ru-RU" sz="2400" b="1" dirty="0"/>
              <a:t>206</a:t>
            </a:r>
            <a:r>
              <a:rPr lang="ru-RU" sz="2400" dirty="0"/>
              <a:t> образовательных организаций из </a:t>
            </a:r>
            <a:r>
              <a:rPr lang="ru-RU" sz="2400" b="1" dirty="0"/>
              <a:t>46</a:t>
            </a:r>
            <a:r>
              <a:rPr lang="ru-RU" sz="2400" dirty="0"/>
              <a:t> регионов нашей Родины. С самого утра в социальных сетях стали появляться фотографии с места событий и первые видеозаписи с </a:t>
            </a:r>
            <a:r>
              <a:rPr lang="ru-RU" sz="2400" dirty="0" err="1" smtClean="0"/>
              <a:t>хэштегом</a:t>
            </a:r>
            <a:r>
              <a:rPr lang="ru-RU" sz="2400" dirty="0" smtClean="0"/>
              <a:t> </a:t>
            </a:r>
            <a:r>
              <a:rPr lang="ru-RU" sz="2400" b="1" dirty="0" smtClean="0"/>
              <a:t>#1деньТДМ</a:t>
            </a:r>
            <a:r>
              <a:rPr lang="ru-RU" b="1" dirty="0"/>
              <a:t>.</a:t>
            </a:r>
            <a:endParaRPr lang="ru-RU" b="1" spc="30" dirty="0">
              <a:solidFill>
                <a:srgbClr val="0070C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385820"/>
            <a:ext cx="1371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Прямоугольник 6"/>
          <p:cNvSpPr>
            <a:spLocks noChangeArrowheads="1"/>
          </p:cNvSpPr>
          <p:nvPr/>
        </p:nvSpPr>
        <p:spPr bwMode="auto">
          <a:xfrm>
            <a:off x="1612900" y="3706813"/>
            <a:ext cx="631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</a:rPr>
              <a:t> </a:t>
            </a:r>
            <a:endParaRPr lang="ru-RU" altLang="ru-RU" sz="2000" dirty="0">
              <a:latin typeface="Arial" pitchFamily="34" charset="0"/>
            </a:endParaRPr>
          </a:p>
        </p:txBody>
      </p:sp>
      <p:pic>
        <p:nvPicPr>
          <p:cNvPr id="32" name="Picture 19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62" y="4292910"/>
            <a:ext cx="944883" cy="8644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Рисунок 23" descr="http://www.sosinphoto.com/ASSETS-CONTENT/uploads/2016/06/0004-Opalikha-school-les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307013"/>
            <a:ext cx="1628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4" descr="https://besmart.kz/media/events/images/323/161562.jpg.633x370_q100_crop-smar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305425"/>
            <a:ext cx="16541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Рисунок 25" descr="https://mpitoys.ru/upload/iblock/b6c/b6c683230e6b1a902debab273bb154c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305425"/>
            <a:ext cx="165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6" descr="https://s8.hostingkartinok.com/uploads/images/2018/04/66917f6a5d405ae66475bb40b4a3f65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321300"/>
            <a:ext cx="1671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27" descr="http://www.chtotib.ru/upload/447e25c54f7b9df2428b822962f92dd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321300"/>
            <a:ext cx="1768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 flipV="1">
            <a:off x="2293938" y="115888"/>
            <a:ext cx="6834187" cy="10795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81" name="Text Box 5"/>
          <p:cNvSpPr txBox="1">
            <a:spLocks noChangeArrowheads="1"/>
          </p:cNvSpPr>
          <p:nvPr/>
        </p:nvSpPr>
        <p:spPr bwMode="auto">
          <a:xfrm>
            <a:off x="2349500" y="276225"/>
            <a:ext cx="6684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НОУ ДПО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 «Институт системно-деятельностной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426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5GAVNYU0\7Dp4gy5hG-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r="17592" b="11169"/>
          <a:stretch/>
        </p:blipFill>
        <p:spPr bwMode="auto">
          <a:xfrm>
            <a:off x="755576" y="744034"/>
            <a:ext cx="7560839" cy="570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W8WG9R6M\luX9pQOVys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r="20523"/>
          <a:stretch/>
        </p:blipFill>
        <p:spPr bwMode="auto">
          <a:xfrm>
            <a:off x="611560" y="476672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24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3200" dirty="0" smtClean="0"/>
              <a:t>Муниципальный этап ежегодной олимпиады младших школьников.</a:t>
            </a:r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r="5479"/>
          <a:stretch>
            <a:fillRect/>
          </a:stretch>
        </p:blipFill>
        <p:spPr bwMode="auto">
          <a:xfrm>
            <a:off x="5868144" y="3861048"/>
            <a:ext cx="2187432" cy="223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7499X2FF\DOIXNej1KN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t="1" b="22090"/>
          <a:stretch/>
        </p:blipFill>
        <p:spPr bwMode="auto">
          <a:xfrm>
            <a:off x="611560" y="692697"/>
            <a:ext cx="7848872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8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7SPC7EOH\q5IJecUTam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5414" r="7000" b="50"/>
          <a:stretch/>
        </p:blipFill>
        <p:spPr bwMode="auto">
          <a:xfrm>
            <a:off x="395536" y="404664"/>
            <a:ext cx="8064896" cy="5616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99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7SPC7EOH\VSpvAJQooM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6"/>
          <a:stretch/>
        </p:blipFill>
        <p:spPr bwMode="auto">
          <a:xfrm>
            <a:off x="827584" y="692696"/>
            <a:ext cx="7488832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0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iou\AppData\Local\Microsoft\Windows\INetCache\IE\W8WG9R6M\tegPDd0Anx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2858" r="9612"/>
          <a:stretch/>
        </p:blipFill>
        <p:spPr bwMode="auto">
          <a:xfrm>
            <a:off x="467544" y="548680"/>
            <a:ext cx="8136903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6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 география\IMG_2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2077" r="-373" b="-21347"/>
          <a:stretch/>
        </p:blipFill>
        <p:spPr bwMode="auto">
          <a:xfrm>
            <a:off x="251520" y="188639"/>
            <a:ext cx="8604448" cy="76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ткрытый урок география\IMG_29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732" r="3399" b="3460"/>
          <a:stretch/>
        </p:blipFill>
        <p:spPr bwMode="auto">
          <a:xfrm>
            <a:off x="382202" y="188640"/>
            <a:ext cx="8352927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«ОДИН ДЕНЬ ИЗ ЖИЗНИ ОБРАЗОВАТЕЛЬНОЙ ОРГАНИЗАЦИИ В ТДМ»</a:t>
            </a:r>
            <a:endParaRPr lang="ru-RU" alt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 flipV="1">
            <a:off x="2351088" y="117475"/>
            <a:ext cx="6683375" cy="107950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-1" y="116632"/>
            <a:ext cx="2304000" cy="108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25B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49500" y="242888"/>
            <a:ext cx="668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lvl="1" indent="-285750" algn="ctr"/>
            <a:r>
              <a:rPr lang="ru-RU" altLang="ru-RU" sz="2000" b="1">
                <a:solidFill>
                  <a:srgbClr val="FF66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9464" name="Picture 2" descr="C:\Users\sony\Desktop\Documents\ЛОГО_БЛАНКИ\ЛОГО 2015\Logo-NOU_0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42888"/>
            <a:ext cx="639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63" y="1595438"/>
            <a:ext cx="8353425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pic>
        <p:nvPicPr>
          <p:cNvPr id="1946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24013"/>
            <a:ext cx="2100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3"/>
          <p:cNvSpPr>
            <a:spLocks noChangeArrowheads="1"/>
          </p:cNvSpPr>
          <p:nvPr/>
        </p:nvSpPr>
        <p:spPr bwMode="auto">
          <a:xfrm>
            <a:off x="2376488" y="1624013"/>
            <a:ext cx="658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B050"/>
                </a:solidFill>
                <a:latin typeface="Arial" pitchFamily="34" charset="0"/>
              </a:rPr>
              <a:t>ВСЕРОССИЙСКИЙ ФЕСТИВАЛЬ</a:t>
            </a:r>
          </a:p>
        </p:txBody>
      </p:sp>
      <p:pic>
        <p:nvPicPr>
          <p:cNvPr id="1946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9144000" cy="24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385820"/>
            <a:ext cx="1371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Прямоугольник 6"/>
          <p:cNvSpPr>
            <a:spLocks noChangeArrowheads="1"/>
          </p:cNvSpPr>
          <p:nvPr/>
        </p:nvSpPr>
        <p:spPr bwMode="auto">
          <a:xfrm>
            <a:off x="1612900" y="3706813"/>
            <a:ext cx="631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</a:rPr>
              <a:t> </a:t>
            </a:r>
            <a:endParaRPr lang="ru-RU" altLang="ru-RU" sz="2000" dirty="0">
              <a:latin typeface="Arial" pitchFamily="34" charset="0"/>
            </a:endParaRPr>
          </a:p>
        </p:txBody>
      </p:sp>
      <p:pic>
        <p:nvPicPr>
          <p:cNvPr id="19475" name="Рисунок 23" descr="http://www.sosinphoto.com/ASSETS-CONTENT/uploads/2016/06/0004-Opalikha-school-les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307013"/>
            <a:ext cx="1628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4" descr="https://besmart.kz/media/events/images/323/161562.jpg.633x370_q100_crop-sm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305425"/>
            <a:ext cx="16541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Рисунок 25" descr="https://mpitoys.ru/upload/iblock/b6c/b6c683230e6b1a902debab273bb154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305425"/>
            <a:ext cx="165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6" descr="https://s8.hostingkartinok.com/uploads/images/2018/04/66917f6a5d405ae66475bb40b4a3f65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321300"/>
            <a:ext cx="16716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27" descr="http://www.chtotib.ru/upload/447e25c54f7b9df2428b822962f92dd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321300"/>
            <a:ext cx="1768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 flipV="1">
            <a:off x="2293938" y="115888"/>
            <a:ext cx="6834187" cy="10795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81" name="Text Box 5"/>
          <p:cNvSpPr txBox="1">
            <a:spLocks noChangeArrowheads="1"/>
          </p:cNvSpPr>
          <p:nvPr/>
        </p:nvSpPr>
        <p:spPr bwMode="auto">
          <a:xfrm>
            <a:off x="2349500" y="276225"/>
            <a:ext cx="6684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НОУ ДПО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 «Институт системно-деятельностной педагогики»</a:t>
            </a:r>
          </a:p>
        </p:txBody>
      </p:sp>
      <p:pic>
        <p:nvPicPr>
          <p:cNvPr id="23" name="Рисунок 22" descr="https://proxy.imgsmail.ru/?email=petrova.olganikolaevna%40mail.ru&amp;e=1543602310&amp;h=BVxjKfMc_mXIrLUFaY0y4Q&amp;url171=YnVja2V0Lm1sY2RuLmNvbS9hLzc0Mi83NDI5ODUvaW1hZ2VzL2FmNDQ2OTliY2VmYjU2NGRiMjFhZTcxMmM5OWIxODIwZjk4N2QxN2MuanBlZy9hZmQyZDYyYjY3N2JkMzMxYTdjMDI2NjQzZTdmMGFmY2VhYmMyMjdjLmpwZWc~&amp;is_https=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256" y="26289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files.sch2000.ru/img/news/24.11.2018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38" y="3278318"/>
            <a:ext cx="1809750" cy="15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Благодарим всех участников фестиваля! </a:t>
            </a:r>
            <a:endParaRPr lang="ru-RU" sz="2400" dirty="0"/>
          </a:p>
          <a:p>
            <a:r>
              <a:rPr lang="ru-RU" sz="2400" b="1" i="1" dirty="0"/>
              <a:t>Мы вместе, а значит, у нас всё получится!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5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3200" dirty="0" smtClean="0"/>
              <a:t>Муниципальный этап ежегодной олимпиады младших школьников.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Окружающий мир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Английский язык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r="5479"/>
          <a:stretch>
            <a:fillRect/>
          </a:stretch>
        </p:blipFill>
        <p:spPr bwMode="auto">
          <a:xfrm>
            <a:off x="5868144" y="3861048"/>
            <a:ext cx="2187432" cy="223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Муниципальный этап ежегодной олимпиады младших школьников.</a:t>
            </a:r>
          </a:p>
          <a:p>
            <a:r>
              <a:rPr lang="ru-RU" sz="3500" dirty="0" smtClean="0"/>
              <a:t>Всероссийские проверочные работы.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58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Муниципальный этап ежегодной олимпиады младших школьников.</a:t>
            </a:r>
          </a:p>
          <a:p>
            <a:r>
              <a:rPr lang="ru-RU" sz="3500" dirty="0" smtClean="0"/>
              <a:t>Всероссийские проверочные работы.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усский язык,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математика,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окружающий мир.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2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Муниципальный этап ежегодной олимпиады младших школьников.</a:t>
            </a:r>
          </a:p>
          <a:p>
            <a:r>
              <a:rPr lang="ru-RU" sz="3500" dirty="0" smtClean="0"/>
              <a:t>Всероссийские проверочные работы.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усский язык,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математика,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окружающий мир.</a:t>
            </a:r>
          </a:p>
          <a:p>
            <a:pPr algn="ctr"/>
            <a:r>
              <a:rPr lang="ru-RU" sz="3300" dirty="0" err="1" smtClean="0">
                <a:solidFill>
                  <a:srgbClr val="002060"/>
                </a:solidFill>
              </a:rPr>
              <a:t>Справляемость</a:t>
            </a:r>
            <a:r>
              <a:rPr lang="ru-RU" sz="3300" dirty="0" smtClean="0">
                <a:solidFill>
                  <a:srgbClr val="002060"/>
                </a:solidFill>
              </a:rPr>
              <a:t> выше, </a:t>
            </a:r>
          </a:p>
          <a:p>
            <a:pPr algn="ctr"/>
            <a:r>
              <a:rPr lang="ru-RU" sz="3300" dirty="0" smtClean="0">
                <a:solidFill>
                  <a:srgbClr val="002060"/>
                </a:solidFill>
              </a:rPr>
              <a:t>чем по региону.</a:t>
            </a:r>
            <a:endParaRPr lang="ru-RU" sz="3300" dirty="0">
              <a:solidFill>
                <a:srgbClr val="002060"/>
              </a:solidFill>
            </a:endParaRP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36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достижения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Муниципальный этап ежегодной олимпиады младших школьников.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Всероссийские проверочные работы.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Интеллектуальный конкурс «Кенгуру»</a:t>
            </a:r>
          </a:p>
          <a:p>
            <a:r>
              <a:rPr lang="ru-RU" sz="3200" dirty="0" smtClean="0"/>
              <a:t>                          ученики 2 и 4 классов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Рисунок 3" descr="http://cdn01.ru/files/users/images/a2/1c/a21cba19f733f70ad5fd360d06a97a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790825" cy="232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488431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000" b="1" u="sng" dirty="0">
                <a:solidFill>
                  <a:srgbClr val="0070C0"/>
                </a:solidFill>
              </a:rPr>
              <a:t>ФЕДЕРАЛЬНАЯ ИННОВАЦИОННАЯ ПЛОЩАДКА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u="sng" dirty="0">
                <a:solidFill>
                  <a:srgbClr val="0070C0"/>
                </a:solidFill>
              </a:rPr>
              <a:t>Министерства образования и науки РФ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u="sng" dirty="0">
                <a:solidFill>
                  <a:srgbClr val="0070C0"/>
                </a:solidFill>
              </a:rPr>
              <a:t>ВСЕРОССИЙСКИЙ ИССЛЕДОВАТЕЛЬСКИЙ ПРОЕКТ Института </a:t>
            </a:r>
            <a:r>
              <a:rPr lang="ru-RU" sz="2000" b="1" u="sng" dirty="0" smtClean="0">
                <a:solidFill>
                  <a:srgbClr val="0070C0"/>
                </a:solidFill>
              </a:rPr>
              <a:t>СДП</a:t>
            </a:r>
            <a:br>
              <a:rPr lang="ru-RU" sz="2000" b="1" u="sng" dirty="0" smtClean="0">
                <a:solidFill>
                  <a:srgbClr val="0070C0"/>
                </a:solidFill>
              </a:rPr>
            </a:b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., профессор, Лауреат Премии Президента РФ в области образования,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Георгиевна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altLang="ru-RU" sz="18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3200" i="1" dirty="0" smtClean="0">
                <a:solidFill>
                  <a:srgbClr val="00B0F0"/>
                </a:solidFill>
              </a:rPr>
              <a:t/>
            </a:r>
            <a:br>
              <a:rPr lang="ru-RU" sz="3200" i="1" dirty="0" smtClean="0">
                <a:solidFill>
                  <a:srgbClr val="00B0F0"/>
                </a:solidFill>
              </a:rPr>
            </a:br>
            <a:endParaRPr lang="ru-RU" sz="3200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6858000" cy="2088232"/>
          </a:xfrm>
        </p:spPr>
        <p:txBody>
          <a:bodyPr>
            <a:normAutofit/>
          </a:bodyPr>
          <a:lstStyle/>
          <a:p>
            <a:r>
              <a:rPr lang="ru-RU" b="1" dirty="0"/>
              <a:t>«Повышение </a:t>
            </a:r>
            <a:r>
              <a:rPr lang="ru-RU" b="1" dirty="0" smtClean="0"/>
              <a:t>качества </a:t>
            </a:r>
            <a:r>
              <a:rPr lang="ru-RU" b="1" dirty="0"/>
              <a:t>образования в рамках реализации ФГОС ООО» </a:t>
            </a:r>
            <a:endParaRPr lang="ru-RU" i="1" dirty="0">
              <a:solidFill>
                <a:srgbClr val="00B0F0"/>
              </a:solidFill>
            </a:endParaRPr>
          </a:p>
          <a:p>
            <a:r>
              <a:rPr lang="ru-RU" b="1" i="1" dirty="0">
                <a:solidFill>
                  <a:srgbClr val="00B0F0"/>
                </a:solidFill>
              </a:rPr>
              <a:t>Концепция </a:t>
            </a:r>
            <a:r>
              <a:rPr lang="ru-RU" i="1" dirty="0">
                <a:solidFill>
                  <a:srgbClr val="00B0F0"/>
                </a:solidFill>
              </a:rPr>
              <a:t>развития математического образования в России.</a:t>
            </a:r>
            <a:endParaRPr lang="ru-RU" dirty="0"/>
          </a:p>
        </p:txBody>
      </p:sp>
      <p:pic>
        <p:nvPicPr>
          <p:cNvPr id="4" name="Picture 2" descr="C:\Users\sony\Desktop\Documents\ЛОГО_БЛАНКИ\ЛОГО 2015\Logo-NOU_0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545582" cy="20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F:\Фото_Сайт_Интситут СДП\Групповые\Foto_Group-0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34953"/>
          <a:stretch>
            <a:fillRect/>
          </a:stretch>
        </p:blipFill>
        <p:spPr bwMode="auto">
          <a:xfrm>
            <a:off x="5148064" y="2504694"/>
            <a:ext cx="34020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proxy.imgsmail.ru/?email=petrova.olganikolaevna%40mail.ru&amp;e=1543602310&amp;h=BVxjKfMc_mXIrLUFaY0y4Q&amp;url171=YnVja2V0Lm1sY2RuLmNvbS9hLzc0Mi83NDI5ODUvaW1hZ2VzL2FmNDQ2OTliY2VmYjU2NGRiMjFhZTcxMmM5OWIxODIwZjk4N2QxN2MuanBlZy9hZmQyZDYyYjY3N2JkMzMxYTdjMDI2NjQzZTdmMGFmY2VhYmMyMjdjLmpwZWc~&amp;is_https=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477207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7"/>
          <p:cNvSpPr txBox="1">
            <a:spLocks noChangeArrowheads="1"/>
          </p:cNvSpPr>
          <p:nvPr/>
        </p:nvSpPr>
        <p:spPr bwMode="auto">
          <a:xfrm>
            <a:off x="311150" y="6210300"/>
            <a:ext cx="8496300" cy="369888"/>
          </a:xfrm>
          <a:prstGeom prst="rect">
            <a:avLst/>
          </a:prstGeom>
          <a:gradFill rotWithShape="1">
            <a:gsLst>
              <a:gs pos="0">
                <a:srgbClr val="FECF8A"/>
              </a:gs>
              <a:gs pos="50000">
                <a:srgbClr val="FFFFFF"/>
              </a:gs>
              <a:gs pos="100000">
                <a:srgbClr val="FECF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 dirty="0" smtClean="0">
                <a:solidFill>
                  <a:srgbClr val="3D7BB9"/>
                </a:solidFill>
                <a:latin typeface="Arial" charset="0"/>
              </a:rPr>
              <a:t>2017 -2018 учебный год</a:t>
            </a:r>
            <a:endParaRPr lang="ru-RU" altLang="ru-RU" sz="1800" b="1" dirty="0">
              <a:solidFill>
                <a:srgbClr val="3D7BB9"/>
              </a:solidFill>
              <a:latin typeface="Arial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98450" y="1774825"/>
            <a:ext cx="8556625" cy="933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 smtClean="0">
                <a:solidFill>
                  <a:srgbClr val="00B050"/>
                </a:solidFill>
                <a:latin typeface="Arial" pitchFamily="34" charset="0"/>
                <a:ea typeface="+mj-ea"/>
              </a:rPr>
              <a:t>ФЕДЕРАЛЬНАЯ ИННОВАЦИОННАЯ ПЛОЩАДКА</a:t>
            </a:r>
            <a:r>
              <a:rPr lang="en-US" altLang="ru-RU" sz="1600" b="1" kern="0" dirty="0" smtClean="0">
                <a:solidFill>
                  <a:srgbClr val="00B050"/>
                </a:solidFill>
                <a:latin typeface="Arial" pitchFamily="34" charset="0"/>
                <a:ea typeface="+mj-ea"/>
              </a:rPr>
              <a:t> </a:t>
            </a:r>
            <a:endParaRPr lang="ru-RU" altLang="ru-RU" sz="1600" b="1" kern="0" dirty="0" smtClean="0">
              <a:solidFill>
                <a:srgbClr val="00B050"/>
              </a:solidFill>
              <a:latin typeface="Arial" pitchFamily="34" charset="0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ru-RU" altLang="ru-RU" sz="1600" b="1" kern="0" dirty="0" smtClean="0">
                <a:solidFill>
                  <a:srgbClr val="00B050"/>
                </a:solidFill>
                <a:latin typeface="Arial" pitchFamily="34" charset="0"/>
                <a:ea typeface="+mj-ea"/>
              </a:rPr>
              <a:t>Министерства образования и науки РФ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 smtClean="0">
                <a:solidFill>
                  <a:srgbClr val="00B050"/>
                </a:solidFill>
                <a:latin typeface="Arial" pitchFamily="34" charset="0"/>
                <a:ea typeface="+mj-ea"/>
              </a:rPr>
              <a:t>ВСЕРОССИЙСКИЙ ИССЛЕДОВАТЕЛЬСКИЙ ПРОЕКТ Института СДП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-3175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85750" y="404813"/>
            <a:ext cx="8521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Arial" charset="0"/>
              </a:rPr>
              <a:t>НОУ ДПО «Институт системно-деятельностной педагогики</a:t>
            </a:r>
            <a:r>
              <a:rPr lang="ru-RU" altLang="ru-RU" sz="1400" b="1">
                <a:latin typeface="Arial" charset="0"/>
              </a:rPr>
              <a:t>»</a:t>
            </a:r>
          </a:p>
          <a:p>
            <a:pPr algn="ctr" eaLnBrk="1" hangingPunct="1"/>
            <a:r>
              <a:rPr lang="ru-RU" altLang="ru-RU" sz="1400">
                <a:latin typeface="Arial" charset="0"/>
              </a:rPr>
              <a:t>Издательство «Просвещение»</a:t>
            </a:r>
          </a:p>
          <a:p>
            <a:pPr algn="ctr" eaLnBrk="1" hangingPunct="1"/>
            <a:r>
              <a:rPr lang="ru-RU" altLang="ru-RU" sz="1400">
                <a:latin typeface="Arial" charset="0"/>
              </a:rPr>
              <a:t>Издательство «БИНОМ. Лаборатория знаний»</a:t>
            </a:r>
          </a:p>
        </p:txBody>
      </p:sp>
      <p:pic>
        <p:nvPicPr>
          <p:cNvPr id="18439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14325"/>
            <a:ext cx="12604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F:\Фото_Сайт_Интситут СДП\Групповые\Foto_Group-00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34953"/>
          <a:stretch>
            <a:fillRect/>
          </a:stretch>
        </p:blipFill>
        <p:spPr bwMode="auto">
          <a:xfrm>
            <a:off x="2846388" y="4379913"/>
            <a:ext cx="34020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Прямоугольник 12"/>
          <p:cNvSpPr>
            <a:spLocks noChangeArrowheads="1"/>
          </p:cNvSpPr>
          <p:nvPr/>
        </p:nvSpPr>
        <p:spPr bwMode="auto">
          <a:xfrm>
            <a:off x="623888" y="2762250"/>
            <a:ext cx="79517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600" b="1" dirty="0" smtClean="0">
                <a:solidFill>
                  <a:srgbClr val="FF6600"/>
                </a:solidFill>
                <a:latin typeface="Arial" charset="0"/>
              </a:rPr>
              <a:t>ТВОРЧЕСКИЕ ЛАБОРАТОРИИ №1,2,4</a:t>
            </a:r>
          </a:p>
        </p:txBody>
      </p:sp>
      <p:pic>
        <p:nvPicPr>
          <p:cNvPr id="18442" name="Picture 2" descr="C:\Users\sony\Desktop\Documents\ЛОГО_БЛАНКИ\ЛОГО 2015\Logo-NOU_01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63538"/>
            <a:ext cx="8905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C:\Users\sony\Desktop\Documents\ЛОГО_БЛАНКИ\ЛОГО ПРОСВЕЩЕ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2"/>
          <a:stretch>
            <a:fillRect/>
          </a:stretch>
        </p:blipFill>
        <p:spPr bwMode="auto">
          <a:xfrm>
            <a:off x="2670175" y="1077913"/>
            <a:ext cx="1450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84263"/>
            <a:ext cx="13271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4" descr="C:\Users\sony\Pictures\i (21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911725"/>
            <a:ext cx="1704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274742" y="3254693"/>
            <a:ext cx="839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6600"/>
                </a:solidFill>
                <a:latin typeface="Arial" charset="0"/>
              </a:rPr>
              <a:t>(ИННОВАЦИОННАЯ МЕТОДИЧЕСКАЯ СЕТЬ</a:t>
            </a:r>
          </a:p>
          <a:p>
            <a:pPr algn="ctr"/>
            <a:r>
              <a:rPr lang="ru-RU" altLang="ru-RU" sz="2000" b="1" dirty="0" smtClean="0">
                <a:solidFill>
                  <a:srgbClr val="FF6600"/>
                </a:solidFill>
                <a:latin typeface="Arial" charset="0"/>
              </a:rPr>
              <a:t> «УЧУСЬ УЧИТЬСЯ»)»                                                </a:t>
            </a:r>
            <a:endParaRPr lang="ru-RU" altLang="ru-RU" sz="2000" b="1" dirty="0">
              <a:solidFill>
                <a:srgbClr val="FF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299</TotalTime>
  <Words>423</Words>
  <Application>Microsoft Office PowerPoint</Application>
  <PresentationFormat>Экран (4:3)</PresentationFormat>
  <Paragraphs>101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Главная</vt:lpstr>
      <vt:lpstr>Образовательные достижения </vt:lpstr>
      <vt:lpstr>Образовательные достижения </vt:lpstr>
      <vt:lpstr>Образовательные достижения </vt:lpstr>
      <vt:lpstr>Образовательные достижения </vt:lpstr>
      <vt:lpstr>Образовательные достижения </vt:lpstr>
      <vt:lpstr>Образовательные достижения </vt:lpstr>
      <vt:lpstr>Образовательные достижения </vt:lpstr>
      <vt:lpstr> ФЕДЕРАЛЬНАЯ ИННОВАЦИОННАЯ ПЛОЩАДКА  Министерства образования и науки РФ ВСЕРОССИЙСКИЙ ИССЛЕДОВАТЕЛЬСКИЙ ПРОЕКТ Института СДП д.п.н., профессор, Лауреат Премии Президента РФ в области образования, Людмила Георгиевна Петерсон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Asiou</dc:creator>
  <cp:lastModifiedBy>Asiou</cp:lastModifiedBy>
  <cp:revision>20</cp:revision>
  <dcterms:created xsi:type="dcterms:W3CDTF">2018-11-28T11:39:46Z</dcterms:created>
  <dcterms:modified xsi:type="dcterms:W3CDTF">2018-11-29T13:29:54Z</dcterms:modified>
</cp:coreProperties>
</file>